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10"/>
  </p:notesMasterIdLst>
  <p:sldIdLst>
    <p:sldId id="256" r:id="rId5"/>
    <p:sldId id="259" r:id="rId6"/>
    <p:sldId id="258" r:id="rId7"/>
    <p:sldId id="260" r:id="rId8"/>
    <p:sldId id="261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 Philipson" userId="90ac5f319d2d2069" providerId="LiveId" clId="{B529BED3-4985-4538-8C04-4D4C07E44974}"/>
    <pc:docChg chg="modSld">
      <pc:chgData name="Bob Philipson" userId="90ac5f319d2d2069" providerId="LiveId" clId="{B529BED3-4985-4538-8C04-4D4C07E44974}" dt="2023-12-18T19:11:11.895" v="48" actId="20577"/>
      <pc:docMkLst>
        <pc:docMk/>
      </pc:docMkLst>
      <pc:sldChg chg="modSp mod">
        <pc:chgData name="Bob Philipson" userId="90ac5f319d2d2069" providerId="LiveId" clId="{B529BED3-4985-4538-8C04-4D4C07E44974}" dt="2023-12-18T19:09:38.150" v="1" actId="20577"/>
        <pc:sldMkLst>
          <pc:docMk/>
          <pc:sldMk cId="1935269742" sldId="256"/>
        </pc:sldMkLst>
        <pc:spChg chg="mod">
          <ac:chgData name="Bob Philipson" userId="90ac5f319d2d2069" providerId="LiveId" clId="{B529BED3-4985-4538-8C04-4D4C07E44974}" dt="2023-12-18T19:09:38.150" v="1" actId="20577"/>
          <ac:spMkLst>
            <pc:docMk/>
            <pc:sldMk cId="1935269742" sldId="256"/>
            <ac:spMk id="3" creationId="{A234002C-587E-4F0F-A9CB-5B4EE2AB9218}"/>
          </ac:spMkLst>
        </pc:spChg>
      </pc:sldChg>
      <pc:sldChg chg="modSp mod">
        <pc:chgData name="Bob Philipson" userId="90ac5f319d2d2069" providerId="LiveId" clId="{B529BED3-4985-4538-8C04-4D4C07E44974}" dt="2023-12-18T19:11:11.895" v="48" actId="20577"/>
        <pc:sldMkLst>
          <pc:docMk/>
          <pc:sldMk cId="1812980498" sldId="261"/>
        </pc:sldMkLst>
        <pc:spChg chg="mod">
          <ac:chgData name="Bob Philipson" userId="90ac5f319d2d2069" providerId="LiveId" clId="{B529BED3-4985-4538-8C04-4D4C07E44974}" dt="2023-12-18T19:11:11.895" v="48" actId="20577"/>
          <ac:spMkLst>
            <pc:docMk/>
            <pc:sldMk cId="1812980498" sldId="261"/>
            <ac:spMk id="3" creationId="{245D4992-4B9B-12E3-A41E-B63CE39CE31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FC82E2-3434-4F8F-B24D-E09295921497}" type="datetimeFigureOut">
              <a:rPr lang="en-US" smtClean="0"/>
              <a:t>12/18/2023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93C6C-82EA-4D9D-AA8A-69C85F2EE2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26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539117B-1405-4997-81DF-D47685487591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AD327-AB58-4897-AF71-6D19B63EA53A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0F879-CB5E-4D5D-8720-D92DA7AE545E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7957-4685-4AAA-AC15-17027EB8CE3B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02546-CD2F-49E1-B1D0-A834B66B5E2F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815D2-491A-4C11-867A-1AADC7361863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CC7DB-A260-4317-B84F-54DF88D675D3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632A5-C0DB-45B3-9A28-AA7E7B5E7621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6FDAC-91B9-467F-9D59-FECADBF43D47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1332A-5D1A-4A68-8DC3-3FC24CFC5B34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7A8BF-B3DA-48FF-989E-13589D6975D0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3B4EE1E-2631-4416-BD05-4FE45075E299}" type="datetime1">
              <a:rPr lang="en-US" smtClean="0"/>
              <a:t>12/18/2023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455C987-ED28-46CA-ACFD-871FF101D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9530D1-E1B7-4679-A6ED-D82EB77AA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CB8372A-11C5-4BD2-B5FD-71DDEFADE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5B9BDB7-2134-468E-9725-B904F4E36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6240"/>
            <a:ext cx="9966960" cy="1325880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chemeClr val="accent1"/>
                </a:solidFill>
              </a:rPr>
              <a:t>CSH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34002C-587E-4F0F-A9CB-5B4EE2AB9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6128"/>
            <a:ext cx="8767860" cy="55778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Strategy Planning workshop | 9</a:t>
            </a:r>
            <a:r>
              <a:rPr lang="en-US" sz="2000" baseline="30000" dirty="0">
                <a:solidFill>
                  <a:schemeClr val="accent1"/>
                </a:solidFill>
              </a:rPr>
              <a:t>th</a:t>
            </a:r>
            <a:r>
              <a:rPr lang="en-US" sz="2000" dirty="0">
                <a:solidFill>
                  <a:schemeClr val="accent1"/>
                </a:solidFill>
              </a:rPr>
              <a:t> December 2023 V3</a:t>
            </a:r>
          </a:p>
        </p:txBody>
      </p:sp>
      <p:pic>
        <p:nvPicPr>
          <p:cNvPr id="5" name="Picture 4" descr="A close up of a green field">
            <a:extLst>
              <a:ext uri="{FF2B5EF4-FFF2-40B4-BE49-F238E27FC236}">
                <a16:creationId xmlns:a16="http://schemas.microsoft.com/office/drawing/2014/main" id="{4E312030-0DC2-4F76-9D84-36063902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67" r="1" b="2977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1D3D-95CB-B64D-A6E8-4073C24E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| Mission -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D4992-4B9B-12E3-A41E-B63CE39CE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45720" indent="0">
              <a:buNone/>
            </a:pPr>
            <a:r>
              <a:rPr lang="en-US" b="1" dirty="0"/>
              <a:t>Vision</a:t>
            </a:r>
          </a:p>
          <a:p>
            <a:pPr marL="45720" indent="0">
              <a:buNone/>
            </a:pPr>
            <a:r>
              <a:rPr lang="en-US" dirty="0"/>
              <a:t>To contribute / to influence the creation of a healthy and sustainable ecosystem across [Southeast NSW] – through:</a:t>
            </a:r>
          </a:p>
          <a:p>
            <a:r>
              <a:rPr lang="en-US" sz="2100" dirty="0"/>
              <a:t>Education </a:t>
            </a:r>
          </a:p>
          <a:p>
            <a:r>
              <a:rPr lang="en-US" sz="2100" dirty="0"/>
              <a:t>Partnership - community acting together to position us as.   Membership HUB</a:t>
            </a:r>
          </a:p>
          <a:p>
            <a:pPr marL="45720" indent="0">
              <a:buNone/>
            </a:pPr>
            <a:r>
              <a:rPr lang="en-US" b="1" dirty="0"/>
              <a:t>Mission – enable:</a:t>
            </a:r>
          </a:p>
          <a:p>
            <a:r>
              <a:rPr lang="en-US" sz="2100" dirty="0"/>
              <a:t>Equitable communities – equitable distribution of resources</a:t>
            </a:r>
          </a:p>
          <a:p>
            <a:r>
              <a:rPr lang="en-US" sz="2100" dirty="0"/>
              <a:t>Future sustainability </a:t>
            </a:r>
          </a:p>
          <a:p>
            <a:r>
              <a:rPr lang="en-US" sz="2100" dirty="0"/>
              <a:t>Ecological integrity</a:t>
            </a:r>
          </a:p>
          <a:p>
            <a:r>
              <a:rPr lang="en-US" sz="2100" dirty="0"/>
              <a:t>Health natural systems that humans are a part of</a:t>
            </a:r>
          </a:p>
          <a:p>
            <a:r>
              <a:rPr lang="en-US" sz="2100" dirty="0"/>
              <a:t>Leaders in responding to the challenges of the changing climate</a:t>
            </a:r>
          </a:p>
          <a:p>
            <a:r>
              <a:rPr lang="en-US" sz="2100" dirty="0"/>
              <a:t>Homes</a:t>
            </a:r>
          </a:p>
          <a:p>
            <a:r>
              <a:rPr lang="en-US" sz="2100" dirty="0"/>
              <a:t>Equity, inclusion,  integrity and ethics</a:t>
            </a:r>
          </a:p>
          <a:p>
            <a:pPr marL="45720" indent="0" algn="r">
              <a:buNone/>
            </a:pPr>
            <a:r>
              <a:rPr lang="en-US" dirty="0"/>
              <a:t>[Di to draft and propose]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4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1D3D-95CB-B64D-A6E8-4073C24E5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en-US" dirty="0"/>
              <a:t>Committee Charter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D4992-4B9B-12E3-A41E-B63CE39CE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spcAft>
                <a:spcPts val="1800"/>
              </a:spcAft>
              <a:buNone/>
            </a:pPr>
            <a:r>
              <a:rPr lang="en-US" dirty="0"/>
              <a:t>Operate as a Steering Committee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Establish the Co-Op 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Establish the Board of the Co-Op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Create and implement plans to:</a:t>
            </a:r>
          </a:p>
          <a:p>
            <a:pPr lvl="3"/>
            <a:r>
              <a:rPr lang="en-US" dirty="0"/>
              <a:t>Drive stakeholder engagement – influence buy-in</a:t>
            </a:r>
          </a:p>
          <a:p>
            <a:pPr lvl="3"/>
            <a:r>
              <a:rPr lang="en-US" dirty="0"/>
              <a:t>Establish and drive HUB initiatives</a:t>
            </a:r>
          </a:p>
          <a:p>
            <a:pPr lvl="3"/>
            <a:r>
              <a:rPr lang="en-US" dirty="0"/>
              <a:t>Deliver education solutions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dirty="0"/>
              <a:t>Define and uphold our core values</a:t>
            </a:r>
          </a:p>
          <a:p>
            <a:pPr lvl="1"/>
            <a:endParaRPr lang="en-US" dirty="0"/>
          </a:p>
          <a:p>
            <a:pPr lvl="3"/>
            <a:endParaRPr lang="en-US" dirty="0"/>
          </a:p>
          <a:p>
            <a:pPr lvl="2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515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1D3D-95CB-B64D-A6E8-4073C24E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Priorities | </a:t>
            </a:r>
            <a:r>
              <a:rPr lang="en-US" sz="2000" dirty="0"/>
              <a:t>to January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D4992-4B9B-12E3-A41E-B63CE39CE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Drive community engagement with Community Sustainability Hub</a:t>
            </a:r>
          </a:p>
          <a:p>
            <a:pPr lvl="1"/>
            <a:r>
              <a:rPr lang="en-US" dirty="0"/>
              <a:t>Promote mission</a:t>
            </a:r>
          </a:p>
          <a:p>
            <a:pPr lvl="1"/>
            <a:r>
              <a:rPr lang="en-US" dirty="0"/>
              <a:t>Showcase projects</a:t>
            </a:r>
          </a:p>
          <a:p>
            <a:pPr lvl="1"/>
            <a:r>
              <a:rPr lang="en-US" dirty="0"/>
              <a:t>Leverage existing network to expand buy-in</a:t>
            </a:r>
          </a:p>
          <a:p>
            <a:r>
              <a:rPr lang="en-US" dirty="0"/>
              <a:t>Network with likeminded organisations on a similar mission </a:t>
            </a:r>
          </a:p>
          <a:p>
            <a:r>
              <a:rPr lang="en-US" dirty="0"/>
              <a:t>Drive success of agreed projects</a:t>
            </a:r>
          </a:p>
          <a:p>
            <a:pPr lvl="1"/>
            <a:r>
              <a:rPr lang="en-US" dirty="0"/>
              <a:t>Assign accountability for existing projects across the committee</a:t>
            </a:r>
          </a:p>
          <a:p>
            <a:pPr lvl="2"/>
            <a:r>
              <a:rPr lang="en-US" dirty="0"/>
              <a:t>Wetlands and </a:t>
            </a:r>
            <a:r>
              <a:rPr lang="en-US"/>
              <a:t>Riverwalks Manage </a:t>
            </a:r>
            <a:r>
              <a:rPr lang="en-US" dirty="0"/>
              <a:t>slate of projects</a:t>
            </a:r>
          </a:p>
          <a:p>
            <a:r>
              <a:rPr lang="en-US" dirty="0"/>
              <a:t>Deliver education solutions</a:t>
            </a:r>
          </a:p>
          <a:p>
            <a:pPr lvl="1"/>
            <a:r>
              <a:rPr lang="en-US" dirty="0"/>
              <a:t>Training sessions</a:t>
            </a:r>
          </a:p>
          <a:p>
            <a:pPr lvl="1"/>
            <a:r>
              <a:rPr lang="en-US" dirty="0"/>
              <a:t>Sharing of data / insights to national and global counterparts work</a:t>
            </a:r>
          </a:p>
          <a:p>
            <a:pPr lvl="2"/>
            <a:r>
              <a:rPr lang="en-US" dirty="0"/>
              <a:t>Di and Bob take the lead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4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51D3D-95CB-B64D-A6E8-4073C24E5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Priorities | </a:t>
            </a:r>
            <a:r>
              <a:rPr lang="en-US" sz="2000" dirty="0"/>
              <a:t>ASAP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D4992-4B9B-12E3-A41E-B63CE39CE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Establish Co-Op Starting With </a:t>
            </a:r>
            <a:r>
              <a:rPr lang="en-US"/>
              <a:t>An Incorporated </a:t>
            </a:r>
            <a:r>
              <a:rPr lang="en-US" dirty="0"/>
              <a:t>Body</a:t>
            </a:r>
          </a:p>
          <a:p>
            <a:pPr lvl="1"/>
            <a:r>
              <a:rPr lang="en-US" dirty="0"/>
              <a:t>Determine most appropriate structure – legal entity (non-return)</a:t>
            </a:r>
          </a:p>
          <a:p>
            <a:pPr lvl="1"/>
            <a:r>
              <a:rPr lang="en-US" dirty="0"/>
              <a:t>Define scope and modus operandi</a:t>
            </a:r>
          </a:p>
          <a:p>
            <a:pPr lvl="1"/>
            <a:r>
              <a:rPr lang="en-US" dirty="0"/>
              <a:t>Develop Membership criteria</a:t>
            </a:r>
          </a:p>
          <a:p>
            <a:pPr lvl="2"/>
            <a:r>
              <a:rPr lang="en-US" dirty="0"/>
              <a:t>Is there a minimum [criteria / level of commitment] to be eligible to join </a:t>
            </a:r>
          </a:p>
          <a:p>
            <a:pPr lvl="2"/>
            <a:r>
              <a:rPr lang="en-US" dirty="0"/>
              <a:t>What is the distinction between membership and endorsement</a:t>
            </a:r>
          </a:p>
          <a:p>
            <a:pPr lvl="1"/>
            <a:r>
              <a:rPr lang="en-US" dirty="0"/>
              <a:t>Articulate the benefits of Co-Op membership – i.e. </a:t>
            </a:r>
          </a:p>
          <a:p>
            <a:pPr lvl="2"/>
            <a:r>
              <a:rPr lang="en-US" dirty="0"/>
              <a:t>Circular economy – education / training / consulting</a:t>
            </a:r>
          </a:p>
          <a:p>
            <a:pPr lvl="2"/>
            <a:r>
              <a:rPr lang="en-US" dirty="0"/>
              <a:t>Increased sales through social / environmental responsibility</a:t>
            </a:r>
          </a:p>
          <a:p>
            <a:pPr lvl="2"/>
            <a:r>
              <a:rPr lang="en-US" dirty="0"/>
              <a:t>Business viability / sustainability</a:t>
            </a:r>
          </a:p>
          <a:p>
            <a:pPr lvl="2"/>
            <a:r>
              <a:rPr lang="en-US" dirty="0"/>
              <a:t>Business referral / exposure</a:t>
            </a:r>
          </a:p>
          <a:p>
            <a:pPr lvl="2"/>
            <a:r>
              <a:rPr lang="en-US" dirty="0"/>
              <a:t>Certification is complex and for future consideration</a:t>
            </a:r>
          </a:p>
          <a:p>
            <a:pPr lvl="1"/>
            <a:r>
              <a:rPr lang="en-US" dirty="0"/>
              <a:t>Prepare for The Establishment of  Co-Op</a:t>
            </a:r>
          </a:p>
          <a:p>
            <a:pPr lvl="2"/>
            <a:r>
              <a:rPr lang="en-US" dirty="0"/>
              <a:t>Setup the CSH as an incorporated body to avoid any program delays from establishing the Co-Op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8049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928E4D0-782D-4812-BE7D-AE5131FD37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465D742-03F8-4A07-AD44-2F5940A960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915EF7-B9F6-4EB7-AA4F-557BE6AB702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Basis design</Template>
  <TotalTime>1877</TotalTime>
  <Words>330</Words>
  <Application>Microsoft Office PowerPoint</Application>
  <PresentationFormat>Widescreen</PresentationFormat>
  <Paragraphs>56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Corbel</vt:lpstr>
      <vt:lpstr>Basis</vt:lpstr>
      <vt:lpstr>CSH Committee</vt:lpstr>
      <vt:lpstr>Vision | Mission - notes</vt:lpstr>
      <vt:lpstr>Committee Charter </vt:lpstr>
      <vt:lpstr>Strategic Priorities | to January 2025</vt:lpstr>
      <vt:lpstr>Strategic Priorities | ASAP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CSH Committee</dc:title>
  <dc:creator>Karen Gately</dc:creator>
  <cp:lastModifiedBy>Bob Philipson</cp:lastModifiedBy>
  <cp:revision>20</cp:revision>
  <dcterms:created xsi:type="dcterms:W3CDTF">2023-12-09T02:31:58Z</dcterms:created>
  <dcterms:modified xsi:type="dcterms:W3CDTF">2023-12-18T19:11:14Z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